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305" r:id="rId4"/>
    <p:sldId id="286" r:id="rId5"/>
    <p:sldId id="290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262" r:id="rId14"/>
    <p:sldId id="263" r:id="rId15"/>
    <p:sldId id="265" r:id="rId16"/>
    <p:sldId id="266" r:id="rId17"/>
    <p:sldId id="267" r:id="rId18"/>
    <p:sldId id="270" r:id="rId19"/>
    <p:sldId id="274" r:id="rId20"/>
    <p:sldId id="271" r:id="rId21"/>
    <p:sldId id="272" r:id="rId22"/>
    <p:sldId id="273" r:id="rId23"/>
    <p:sldId id="275" r:id="rId24"/>
    <p:sldId id="277" r:id="rId25"/>
    <p:sldId id="303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8" r:id="rId35"/>
    <p:sldId id="304" r:id="rId36"/>
    <p:sldId id="291" r:id="rId37"/>
    <p:sldId id="292" r:id="rId38"/>
    <p:sldId id="293" r:id="rId39"/>
    <p:sldId id="294" r:id="rId40"/>
    <p:sldId id="300" r:id="rId41"/>
    <p:sldId id="295" r:id="rId42"/>
    <p:sldId id="296" r:id="rId43"/>
    <p:sldId id="299" r:id="rId44"/>
    <p:sldId id="301" r:id="rId45"/>
    <p:sldId id="264" r:id="rId46"/>
    <p:sldId id="315" r:id="rId47"/>
    <p:sldId id="297" r:id="rId48"/>
    <p:sldId id="298" r:id="rId49"/>
    <p:sldId id="317" r:id="rId50"/>
    <p:sldId id="30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/>
            <a:t>On-demand</a:t>
          </a:r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/>
            <a:t>Infrastructure available as needed via a self-service interface</a:t>
          </a:r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/>
            <a:t>Network access</a:t>
          </a:r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/>
            <a:t>Infrastructure accessed via a broad network (generally Internet)</a:t>
          </a:r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/>
            <a:t>Resource pooling</a:t>
          </a:r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/>
            <a:t>Infrastructure aggregated into large resource pools which are subsequently partitioned to support specific functions</a:t>
          </a:r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/>
            <a:t>Utility service</a:t>
          </a:r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/>
            <a:t>Ability to rapidly provision and de-provision services as needed</a:t>
          </a:r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/>
            <a:t>Pay-for-usage pricing model with no minimum commitments</a:t>
          </a:r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On-demand</a:t>
          </a:r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available as needed via a self-service interface</a:t>
          </a:r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 access</a:t>
          </a:r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accessed via a broad network (generally Internet)</a:t>
          </a:r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Resource pooling</a:t>
          </a:r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aggregated into large resource pools which are subsequently partitioned to support specific functions</a:t>
          </a:r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Elasticity</a:t>
          </a:r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Ability to rapidly provision and de-provision services as needed</a:t>
          </a:r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Utility service</a:t>
          </a:r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Pay-for-usage pricing model with no minimum commitments</a:t>
          </a:r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7C73-A59F-2045-8A69-F0D8962A96AD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49DD9-BFAC-B846-AC6E-3DC4983B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3-us-east-1.amazonaws.com/ust123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2instances.inf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169.254.169.254/latest/meta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Virtualization &amp;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Type 1 vs. Type 2</a:t>
            </a:r>
          </a:p>
          <a:p>
            <a:pPr lvl="2"/>
            <a:r>
              <a:rPr lang="en-US" dirty="0"/>
              <a:t>Type 1 provides higher performance &amp; security.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Full virtualization vs. Para-virtualization</a:t>
            </a:r>
          </a:p>
          <a:p>
            <a:pPr lvl="2"/>
            <a:r>
              <a:rPr lang="en-US" b="1" dirty="0"/>
              <a:t>Full virtualization </a:t>
            </a:r>
            <a:r>
              <a:rPr lang="en-US" dirty="0"/>
              <a:t>= guest operating systems are not “aware” that they are being virtualized.</a:t>
            </a:r>
          </a:p>
          <a:p>
            <a:pPr lvl="2"/>
            <a:endParaRPr lang="en-US" dirty="0"/>
          </a:p>
          <a:p>
            <a:pPr lvl="2"/>
            <a:r>
              <a:rPr lang="en-US" b="1" dirty="0"/>
              <a:t>Para-virtualization</a:t>
            </a:r>
            <a:r>
              <a:rPr lang="en-US" dirty="0"/>
              <a:t> = guest operating system are “aware” of virtualization and have special kernel modifications.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4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decade!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computing is a model for enabling convenient, </a:t>
            </a:r>
            <a:r>
              <a:rPr lang="en-US" sz="2400" b="1" dirty="0"/>
              <a:t>on-demand network</a:t>
            </a:r>
            <a:r>
              <a:rPr lang="en-US" sz="2400" dirty="0"/>
              <a:t> access to a </a:t>
            </a:r>
            <a:r>
              <a:rPr lang="en-US" sz="2400" b="1" dirty="0"/>
              <a:t>shared</a:t>
            </a:r>
            <a:r>
              <a:rPr lang="en-US" sz="2400" dirty="0"/>
              <a:t> </a:t>
            </a:r>
            <a:r>
              <a:rPr lang="en-US" sz="2400" b="1" dirty="0"/>
              <a:t>pool of configurable computing resources</a:t>
            </a:r>
            <a:r>
              <a:rPr lang="en-US" sz="2400" dirty="0"/>
              <a:t> (e.g., networks, servers, storage, applications, and services) that can be </a:t>
            </a:r>
            <a:r>
              <a:rPr lang="en-US" sz="2400" b="1" dirty="0"/>
              <a:t>rapidly</a:t>
            </a:r>
            <a:r>
              <a:rPr lang="en-US" sz="2400" dirty="0"/>
              <a:t> </a:t>
            </a:r>
            <a:r>
              <a:rPr lang="en-US" sz="2400" b="1" dirty="0"/>
              <a:t>provisioned and released </a:t>
            </a:r>
            <a:r>
              <a:rPr lang="en-US" sz="2400" dirty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National Institute of Standards and Technology</a:t>
            </a:r>
          </a:p>
          <a:p>
            <a:pPr marL="0" indent="0">
              <a:buNone/>
            </a:pPr>
            <a:r>
              <a:rPr lang="en-US" sz="1600" dirty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Infrastructure-as-a-Service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Platform-as-a-Service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public cloud computing platform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Pinkman</a:t>
            </a:r>
            <a:r>
              <a:rPr lang="en-US" dirty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/>
              <a:t>Simple Queue Service (SQS) launched in 2004.</a:t>
            </a:r>
          </a:p>
          <a:p>
            <a:pPr lvl="1"/>
            <a:r>
              <a:rPr lang="en-US" dirty="0"/>
              <a:t>S3 &amp; EC2 (AWS) launched in 2006.</a:t>
            </a:r>
          </a:p>
          <a:p>
            <a:pPr lvl="1"/>
            <a:endParaRPr lang="en-US" dirty="0"/>
          </a:p>
          <a:p>
            <a:r>
              <a:rPr lang="en-US" b="1" dirty="0"/>
              <a:t>Largest public cloud provider </a:t>
            </a:r>
          </a:p>
          <a:p>
            <a:pPr lvl="1"/>
            <a:r>
              <a:rPr lang="en-US" dirty="0"/>
              <a:t>AWS is larger than the next 3 largest cloud providers combined.</a:t>
            </a:r>
          </a:p>
          <a:p>
            <a:pPr lvl="1"/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AWS platform contains all of the services needed to reinforce concepts in this course.</a:t>
            </a:r>
          </a:p>
          <a:p>
            <a:endParaRPr lang="en-US" dirty="0"/>
          </a:p>
          <a:p>
            <a:r>
              <a:rPr lang="en-US" dirty="0"/>
              <a:t>IT professionals should understand how to use the most popular cloud platform.</a:t>
            </a:r>
          </a:p>
          <a:p>
            <a:endParaRPr lang="en-US" dirty="0"/>
          </a:p>
          <a:p>
            <a:r>
              <a:rPr lang="en-US" dirty="0"/>
              <a:t>Students receive educational credits for using AWS.</a:t>
            </a:r>
          </a:p>
          <a:p>
            <a:endParaRPr lang="en-US" dirty="0"/>
          </a:p>
          <a:p>
            <a:r>
              <a:rPr lang="en-US" dirty="0"/>
              <a:t>Course lectures based on AWS certification training paths.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19CA7-8C1D-9445-9409-4FC25619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7" y="1177377"/>
            <a:ext cx="7327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6E2AB-F54D-E84D-AB33-365CF582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 &amp; Zones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us-east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us-west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AWS Infrastructure partitioned into many </a:t>
            </a:r>
            <a:r>
              <a:rPr lang="en-US" sz="1600" b="1" dirty="0"/>
              <a:t>regions</a:t>
            </a:r>
            <a:r>
              <a:rPr lang="en-US" sz="1600" dirty="0"/>
              <a:t>, each of which contains one or more </a:t>
            </a:r>
            <a:r>
              <a:rPr lang="en-US" sz="1600" b="1" dirty="0"/>
              <a:t>availability zones </a:t>
            </a:r>
            <a:r>
              <a:rPr lang="en-US" sz="1600" dirty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 (IAM)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/>
              <a:t>IAM allows organizations to create users and manage their access to AWS resources.</a:t>
            </a:r>
          </a:p>
          <a:p>
            <a:endParaRPr lang="en-US" sz="2000" dirty="0"/>
          </a:p>
          <a:p>
            <a:r>
              <a:rPr lang="en-US" sz="2000" dirty="0"/>
              <a:t>Provides granular governance controls and federated access.</a:t>
            </a:r>
          </a:p>
          <a:p>
            <a:pPr lvl="1"/>
            <a:r>
              <a:rPr lang="en-US" sz="2000" dirty="0"/>
              <a:t>Password expiration/strength</a:t>
            </a:r>
          </a:p>
          <a:p>
            <a:pPr lvl="1"/>
            <a:r>
              <a:rPr lang="en-US" sz="2000" dirty="0"/>
              <a:t>Login via Active Directory, Facebook, etc.</a:t>
            </a:r>
          </a:p>
          <a:p>
            <a:pPr lvl="1"/>
            <a:r>
              <a:rPr lang="en-US" sz="2000" dirty="0"/>
              <a:t>Restrict access to specific services and resources.</a:t>
            </a:r>
          </a:p>
          <a:p>
            <a:pPr lvl="1"/>
            <a:endParaRPr lang="en-US" sz="2000" dirty="0"/>
          </a:p>
          <a:p>
            <a:r>
              <a:rPr lang="en-US" sz="2000" dirty="0"/>
              <a:t>Signup account (root account) is your master account, best practice is to </a:t>
            </a:r>
            <a:r>
              <a:rPr lang="en-US" sz="2000" b="1" dirty="0"/>
              <a:t>not</a:t>
            </a:r>
            <a:r>
              <a:rPr lang="en-US" sz="2000" dirty="0"/>
              <a:t> use it for day-to-day management.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96B721-ED4A-D148-B18E-97F9F68B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966" y="1417638"/>
            <a:ext cx="1001311" cy="10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User</a:t>
            </a:r>
            <a:r>
              <a:rPr lang="en-US" dirty="0"/>
              <a:t>: an individual setup with an account in IAM.</a:t>
            </a:r>
          </a:p>
          <a:p>
            <a:endParaRPr lang="en-US" dirty="0"/>
          </a:p>
          <a:p>
            <a:r>
              <a:rPr lang="en-US" b="1" dirty="0"/>
              <a:t>Group</a:t>
            </a:r>
            <a:r>
              <a:rPr lang="en-US" dirty="0"/>
              <a:t>: a set of users sharing similar access privileges.</a:t>
            </a:r>
          </a:p>
          <a:p>
            <a:endParaRPr lang="en-US" dirty="0"/>
          </a:p>
          <a:p>
            <a:r>
              <a:rPr lang="en-US" b="1" dirty="0"/>
              <a:t>Role</a:t>
            </a:r>
            <a:r>
              <a:rPr lang="en-US" dirty="0"/>
              <a:t>: access privileges that may be assigned to AWS resources.</a:t>
            </a:r>
          </a:p>
          <a:p>
            <a:pPr lvl="1"/>
            <a:r>
              <a:rPr lang="en-US" dirty="0"/>
              <a:t>Lets resources act like users with specific privileges.</a:t>
            </a:r>
          </a:p>
          <a:p>
            <a:pPr lvl="1"/>
            <a:endParaRPr lang="en-US" dirty="0"/>
          </a:p>
          <a:p>
            <a:r>
              <a:rPr lang="en-US" b="1" dirty="0"/>
              <a:t>Policy</a:t>
            </a:r>
            <a:r>
              <a:rPr lang="en-US" dirty="0"/>
              <a:t>: a document containing one or more defined privileges.</a:t>
            </a:r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the AWS Web Console using your account.</a:t>
            </a:r>
          </a:p>
          <a:p>
            <a:endParaRPr lang="en-US" dirty="0"/>
          </a:p>
          <a:p>
            <a:r>
              <a:rPr lang="en-US" dirty="0"/>
              <a:t>Try to follow the instructor on your own or work with a classmate.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IAM is </a:t>
            </a:r>
            <a:r>
              <a:rPr lang="en-US" b="1" u="sng" dirty="0"/>
              <a:t>global</a:t>
            </a:r>
            <a:r>
              <a:rPr lang="en-US" dirty="0"/>
              <a:t>, any changes we make impact all regions.</a:t>
            </a:r>
          </a:p>
          <a:p>
            <a:endParaRPr lang="en-US" dirty="0"/>
          </a:p>
          <a:p>
            <a:r>
              <a:rPr lang="en-US" dirty="0"/>
              <a:t>All activities we do on the web console may also be done via command line or SDK.</a:t>
            </a:r>
          </a:p>
          <a:p>
            <a:endParaRPr lang="en-US" dirty="0"/>
          </a:p>
          <a:p>
            <a:r>
              <a:rPr lang="en-US" dirty="0"/>
              <a:t>IAM users sign-in link is the web login URL for users (and it may be customized).</a:t>
            </a:r>
          </a:p>
          <a:p>
            <a:endParaRPr lang="en-US" dirty="0"/>
          </a:p>
          <a:p>
            <a:r>
              <a:rPr lang="en-US" dirty="0"/>
              <a:t>IAM Security Status shows important security steps (recommend turning on MFA).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new user</a:t>
            </a:r>
          </a:p>
          <a:p>
            <a:pPr lvl="1"/>
            <a:r>
              <a:rPr lang="en-US" dirty="0"/>
              <a:t>Each user has a user name, password, access key ID, and secret access key.</a:t>
            </a:r>
          </a:p>
          <a:p>
            <a:pPr lvl="1"/>
            <a:r>
              <a:rPr lang="en-US" dirty="0"/>
              <a:t>User name and password required to log into web console.</a:t>
            </a:r>
          </a:p>
          <a:p>
            <a:pPr lvl="1"/>
            <a:r>
              <a:rPr lang="en-US" dirty="0"/>
              <a:t>Access key and secret access key required to use AWS API (** KEEP THESE SAFE!!)</a:t>
            </a:r>
          </a:p>
          <a:p>
            <a:pPr lvl="1"/>
            <a:endParaRPr lang="en-US" dirty="0"/>
          </a:p>
          <a:p>
            <a:r>
              <a:rPr lang="en-US" dirty="0"/>
              <a:t>Create a new group</a:t>
            </a:r>
          </a:p>
          <a:p>
            <a:pPr lvl="1"/>
            <a:r>
              <a:rPr lang="en-US" dirty="0"/>
              <a:t>Each group has one or more policies attached.</a:t>
            </a:r>
          </a:p>
          <a:p>
            <a:pPr lvl="1"/>
            <a:r>
              <a:rPr lang="en-US" dirty="0"/>
              <a:t>Policies define access privileges for group members.</a:t>
            </a:r>
          </a:p>
          <a:p>
            <a:pPr lvl="1"/>
            <a:endParaRPr lang="en-US" dirty="0"/>
          </a:p>
          <a:p>
            <a:r>
              <a:rPr lang="en-US" dirty="0"/>
              <a:t>Account Settings</a:t>
            </a:r>
          </a:p>
          <a:p>
            <a:pPr lvl="1"/>
            <a:r>
              <a:rPr lang="en-US" dirty="0"/>
              <a:t>Define password strength/expiration requirements.</a:t>
            </a:r>
          </a:p>
          <a:p>
            <a:pPr lvl="1"/>
            <a:endParaRPr lang="en-US" dirty="0"/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Allow a resource to access other resources with set privileges.</a:t>
            </a:r>
          </a:p>
          <a:p>
            <a:pPr lvl="1"/>
            <a:r>
              <a:rPr lang="en-US" dirty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Secure, durable, highly-scalable object storage</a:t>
            </a:r>
          </a:p>
          <a:p>
            <a:pPr lvl="1"/>
            <a:r>
              <a:rPr lang="en-US" dirty="0"/>
              <a:t>Object based and stored as a key/value + metadata</a:t>
            </a:r>
          </a:p>
          <a:p>
            <a:pPr lvl="2"/>
            <a:r>
              <a:rPr lang="en-US" dirty="0"/>
              <a:t>Key = filename</a:t>
            </a:r>
          </a:p>
          <a:p>
            <a:pPr lvl="2"/>
            <a:r>
              <a:rPr lang="en-US" dirty="0"/>
              <a:t>Value = data</a:t>
            </a:r>
          </a:p>
          <a:p>
            <a:pPr lvl="2"/>
            <a:r>
              <a:rPr lang="en-US" dirty="0"/>
              <a:t>Version ID = version of the file</a:t>
            </a:r>
          </a:p>
          <a:p>
            <a:pPr lvl="2"/>
            <a:r>
              <a:rPr lang="en-US" dirty="0"/>
              <a:t>Metadata = various descriptive information about the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Standard S3 data is stored across multiple AZs in a region (11 9’s </a:t>
            </a:r>
            <a:r>
              <a:rPr lang="en-US" b="1" dirty="0"/>
              <a:t>durability</a:t>
            </a:r>
            <a:r>
              <a:rPr lang="en-US" dirty="0"/>
              <a:t>: 99.999999999%)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available: 4 9’s </a:t>
            </a:r>
            <a:r>
              <a:rPr lang="en-US" b="1" dirty="0"/>
              <a:t>availability</a:t>
            </a:r>
            <a:r>
              <a:rPr lang="en-US" dirty="0"/>
              <a:t> (99.99%)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Unlimited storage</a:t>
            </a:r>
          </a:p>
          <a:p>
            <a:pPr lvl="2"/>
            <a:r>
              <a:rPr lang="en-US" dirty="0"/>
              <a:t>Individual files may be 0 bytes to 5TB</a:t>
            </a:r>
          </a:p>
          <a:p>
            <a:pPr lvl="2"/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cannot</a:t>
            </a:r>
            <a:r>
              <a:rPr lang="en-US" dirty="0"/>
              <a:t> install a file system on S3 (</a:t>
            </a:r>
            <a:r>
              <a:rPr lang="en-US" dirty="0" err="1"/>
              <a:t>ntfs</a:t>
            </a:r>
            <a:r>
              <a:rPr lang="en-US" dirty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CA2023-8BE1-1346-9CC2-9FA007567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9259" y="433212"/>
            <a:ext cx="1075707" cy="10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S3 storage namespace is partitioned into </a:t>
            </a:r>
            <a:r>
              <a:rPr lang="en-US" b="1" dirty="0"/>
              <a:t>buckets</a:t>
            </a:r>
            <a:r>
              <a:rPr lang="en-US" dirty="0"/>
              <a:t> in each region.</a:t>
            </a:r>
          </a:p>
          <a:p>
            <a:pPr lvl="1"/>
            <a:r>
              <a:rPr lang="en-US" dirty="0"/>
              <a:t>Files are stored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Bucket name is </a:t>
            </a:r>
            <a:r>
              <a:rPr lang="en-US" b="1" u="sng" dirty="0"/>
              <a:t>global</a:t>
            </a:r>
            <a:r>
              <a:rPr lang="en-US" dirty="0"/>
              <a:t> and must be unique.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limit of 100 buckets per account (but can be increased).</a:t>
            </a:r>
          </a:p>
          <a:p>
            <a:pPr lvl="1"/>
            <a:endParaRPr lang="en-US" dirty="0"/>
          </a:p>
          <a:p>
            <a:r>
              <a:rPr lang="en-US" dirty="0"/>
              <a:t>Data consistency</a:t>
            </a:r>
          </a:p>
          <a:p>
            <a:pPr lvl="1"/>
            <a:r>
              <a:rPr lang="en-US" dirty="0"/>
              <a:t>New objects = Read after Write consistency.</a:t>
            </a:r>
          </a:p>
          <a:p>
            <a:pPr lvl="1"/>
            <a:r>
              <a:rPr lang="en-US" dirty="0"/>
              <a:t>Updated or deleted objects = Eventual consistency.</a:t>
            </a:r>
          </a:p>
          <a:p>
            <a:pPr lvl="2"/>
            <a:r>
              <a:rPr lang="en-US" dirty="0"/>
              <a:t>If you update an object and then try to immediately read it again, you might get the old version.</a:t>
            </a:r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5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Set access control policies on a bucket level or a per-file level.</a:t>
            </a:r>
          </a:p>
          <a:p>
            <a:pPr lvl="1"/>
            <a:r>
              <a:rPr lang="en-US" dirty="0"/>
              <a:t>Encrypt data-at-rest for greater security (AES-256).</a:t>
            </a:r>
          </a:p>
          <a:p>
            <a:pPr lvl="1"/>
            <a:r>
              <a:rPr lang="en-US" dirty="0"/>
              <a:t>Transmit data to S3 via SSL/TLS.</a:t>
            </a:r>
          </a:p>
          <a:p>
            <a:pPr lvl="1"/>
            <a:r>
              <a:rPr lang="en-US" dirty="0"/>
              <a:t>Create logs tracking all access to buckets and files.</a:t>
            </a:r>
          </a:p>
          <a:p>
            <a:pPr lvl="1"/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Pay for storage space per GB, number of requests (GET, PUT, etc.) and data transmission.</a:t>
            </a:r>
          </a:p>
          <a:p>
            <a:pPr lvl="2"/>
            <a:r>
              <a:rPr lang="en-US" dirty="0"/>
              <a:t>No fee for incoming data.</a:t>
            </a:r>
          </a:p>
          <a:p>
            <a:pPr lvl="1"/>
            <a:endParaRPr lang="en-US" dirty="0"/>
          </a:p>
          <a:p>
            <a:r>
              <a:rPr lang="en-US" dirty="0"/>
              <a:t>Additional S3 features</a:t>
            </a:r>
          </a:p>
          <a:p>
            <a:pPr lvl="1"/>
            <a:r>
              <a:rPr lang="en-US" dirty="0"/>
              <a:t>Several storage classes for increased performance or lower cost.</a:t>
            </a:r>
          </a:p>
          <a:p>
            <a:pPr lvl="1"/>
            <a:r>
              <a:rPr lang="en-US" dirty="0"/>
              <a:t>Lifecycle management to automatically delete or archive data.</a:t>
            </a:r>
          </a:p>
          <a:p>
            <a:pPr lvl="1"/>
            <a:r>
              <a:rPr lang="en-US" dirty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Storage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Standard</a:t>
            </a:r>
            <a:r>
              <a:rPr lang="en-US" dirty="0"/>
              <a:t> S3: default storage tier appropriate for most requirements.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99.99% (four 9’s)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S3-IA </a:t>
            </a:r>
            <a:r>
              <a:rPr lang="en-US" dirty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Availability: 99.9% (three 9’s)</a:t>
            </a:r>
          </a:p>
          <a:p>
            <a:pPr lvl="1"/>
            <a:endParaRPr lang="en-US" dirty="0"/>
          </a:p>
          <a:p>
            <a:r>
              <a:rPr lang="en-US" b="1" dirty="0"/>
              <a:t>Intelligent Tiering</a:t>
            </a:r>
            <a:r>
              <a:rPr lang="en-US" dirty="0"/>
              <a:t>: monitors access to object and automatically moves it from standard to infrequent access tier (or vice-versa)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RRS</a:t>
            </a:r>
            <a:r>
              <a:rPr lang="en-US" dirty="0"/>
              <a:t> (Reduced Redundancy Storage): storage for non-critical or easily reproduced data.</a:t>
            </a:r>
          </a:p>
          <a:p>
            <a:pPr lvl="1"/>
            <a:r>
              <a:rPr lang="en-US" dirty="0"/>
              <a:t>Availability: 99.5% (two 9's)</a:t>
            </a:r>
          </a:p>
          <a:p>
            <a:pPr lvl="1"/>
            <a:endParaRPr lang="en-US" dirty="0"/>
          </a:p>
          <a:p>
            <a:r>
              <a:rPr lang="en-US" b="1" dirty="0"/>
              <a:t>Glacier</a:t>
            </a:r>
            <a:r>
              <a:rPr lang="en-US" dirty="0"/>
              <a:t>: inexpensive data archiving, minutes-to-hours (configurable) to restore data.</a:t>
            </a:r>
          </a:p>
          <a:p>
            <a:endParaRPr lang="en-US" dirty="0"/>
          </a:p>
          <a:p>
            <a:r>
              <a:rPr lang="en-US" b="1" dirty="0"/>
              <a:t>Deep Glacier</a:t>
            </a:r>
            <a:r>
              <a:rPr lang="en-US" dirty="0"/>
              <a:t>: designed for archiving data 7+ years, retrieval of data within 12 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bucket</a:t>
            </a:r>
          </a:p>
          <a:p>
            <a:pPr lvl="1"/>
            <a:r>
              <a:rPr lang="en-US" dirty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https://s3-us-east-1.amazonaws.com/ust123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Permissions: set bucket-level access policy.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website hosting: host a website using a set of files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Events: trigger notifications based on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Versioning: track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Lifecycle: automate file archiving or deletion.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a new file</a:t>
            </a:r>
          </a:p>
          <a:p>
            <a:pPr lvl="1"/>
            <a:r>
              <a:rPr lang="en-US" dirty="0"/>
              <a:t>Upload a file through web console.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changes via HTTP PUT or DELETE.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set of metadata.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unique web link.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set storage class and encryption on a per-file basis.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Global Content Distribution Network (CDN)</a:t>
            </a:r>
          </a:p>
          <a:p>
            <a:pPr lvl="1"/>
            <a:r>
              <a:rPr lang="en-US" dirty="0"/>
              <a:t>Cache S3 files at over 50 edge locations throughout the world.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Edge location:</a:t>
            </a:r>
            <a:r>
              <a:rPr lang="en-US" dirty="0"/>
              <a:t> physical datacenter location were files are stored.</a:t>
            </a:r>
          </a:p>
          <a:p>
            <a:pPr lvl="2"/>
            <a:r>
              <a:rPr lang="en-US" dirty="0"/>
              <a:t>Don’t confuse edge locations with regions!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Distribution: a set of S3 files that are cached in edge locations.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Benefit: Website visitor is automatically directed to </a:t>
            </a:r>
            <a:r>
              <a:rPr lang="en-US" i="1" dirty="0"/>
              <a:t>closest</a:t>
            </a:r>
            <a:r>
              <a:rPr lang="en-US" dirty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it can be expensive to remove (invalidate) cached objects. Oftentimes people just add new versions of their files to the distribution.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0C9BFF2-F73A-8D41-AA5E-6619F81F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721" y="378080"/>
            <a:ext cx="1222120" cy="12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r>
              <a:rPr lang="en-US" dirty="0"/>
              <a:t> Edge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D19BA0C-64BC-E14C-AE7A-A4989A4DA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4704" y="303890"/>
            <a:ext cx="1084496" cy="10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that provides resizable compute capacity in the cloud.</a:t>
            </a:r>
          </a:p>
          <a:p>
            <a:endParaRPr lang="en-US" dirty="0"/>
          </a:p>
          <a:p>
            <a:r>
              <a:rPr lang="en-US" dirty="0"/>
              <a:t>Core computing infrastructure building block that supports many other AWS services.</a:t>
            </a:r>
          </a:p>
          <a:p>
            <a:endParaRPr lang="en-US" dirty="0"/>
          </a:p>
          <a:p>
            <a:r>
              <a:rPr lang="en-US" dirty="0"/>
              <a:t>It’s basically a cloud-based virtual machine (AWS calls them </a:t>
            </a:r>
            <a:r>
              <a:rPr lang="en-US" b="1" dirty="0"/>
              <a:t>instances</a:t>
            </a:r>
            <a:r>
              <a:rPr lang="en-US" dirty="0"/>
              <a:t>) running on top of a customized Xen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12C19A-C25E-244F-B2E1-AED90B7A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716" y="367744"/>
            <a:ext cx="956788" cy="9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Deployment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On Demand</a:t>
            </a:r>
            <a:r>
              <a:rPr lang="en-US" dirty="0"/>
              <a:t>: pay a fixed rate for the EC2 instance on a per-second basis.</a:t>
            </a:r>
          </a:p>
          <a:p>
            <a:pPr lvl="2"/>
            <a:r>
              <a:rPr lang="en-US" dirty="0"/>
              <a:t>Short-term unpredictable workloads.</a:t>
            </a:r>
          </a:p>
          <a:p>
            <a:pPr lvl="2"/>
            <a:r>
              <a:rPr lang="en-US" dirty="0"/>
              <a:t>Customer controls start/termination because the application cannot be interrupted.</a:t>
            </a:r>
          </a:p>
          <a:p>
            <a:pPr lvl="2"/>
            <a:endParaRPr lang="en-US" dirty="0"/>
          </a:p>
          <a:p>
            <a:r>
              <a:rPr lang="en-US" b="1" dirty="0"/>
              <a:t>Reserved</a:t>
            </a:r>
            <a:r>
              <a:rPr lang="en-US" dirty="0"/>
              <a:t>: reserve a certain amount of computing capacity for 1-to-3 years at a discounted rate.</a:t>
            </a:r>
          </a:p>
          <a:p>
            <a:pPr lvl="2"/>
            <a:r>
              <a:rPr lang="en-US" dirty="0"/>
              <a:t>Long-term, predictable workloads with known capacity requirements.</a:t>
            </a:r>
          </a:p>
          <a:p>
            <a:pPr lvl="2"/>
            <a:r>
              <a:rPr lang="en-US" dirty="0"/>
              <a:t>Convertible option: upgrade to bigger instance with no penalty</a:t>
            </a:r>
          </a:p>
          <a:p>
            <a:pPr lvl="2"/>
            <a:endParaRPr lang="en-US" dirty="0"/>
          </a:p>
          <a:p>
            <a:r>
              <a:rPr lang="en-US" b="1" dirty="0"/>
              <a:t>Spot</a:t>
            </a:r>
            <a:r>
              <a:rPr lang="en-US" dirty="0"/>
              <a:t>: make a bid for computing capacity that’s not currently being used.</a:t>
            </a:r>
          </a:p>
          <a:p>
            <a:pPr lvl="2"/>
            <a:r>
              <a:rPr lang="en-US" dirty="0"/>
              <a:t>Very short-term workloads.</a:t>
            </a:r>
          </a:p>
          <a:p>
            <a:pPr lvl="2"/>
            <a:r>
              <a:rPr lang="en-US" dirty="0"/>
              <a:t>AWS may shutdown the instance at any time if the spot prices increases over the bid price.</a:t>
            </a:r>
          </a:p>
          <a:p>
            <a:pPr lvl="2"/>
            <a:r>
              <a:rPr lang="en-US" dirty="0"/>
              <a:t>Option to persist data after shutdown.</a:t>
            </a:r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988478"/>
              </p:ext>
            </p:extLst>
          </p:nvPr>
        </p:nvGraphicFramePr>
        <p:xfrm>
          <a:off x="457200" y="1600200"/>
          <a:ext cx="8229600" cy="39776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T2/ 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cost, general purpose computing, small</a:t>
                      </a:r>
                      <a:r>
                        <a:rPr lang="en-US" baseline="0" dirty="0"/>
                        <a:t> app server or test/dev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M4/ 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purpose computing, typical</a:t>
                      </a:r>
                      <a:r>
                        <a:rPr lang="en-US" baseline="0" dirty="0"/>
                        <a:t> application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C4/ 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optimized, CPU</a:t>
                      </a:r>
                      <a:r>
                        <a:rPr lang="en-US" baseline="0" dirty="0"/>
                        <a:t> intensive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R4/ 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optimized, in-memory caching or database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Large-scale in-memory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0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P2/ 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GPU-accelerated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7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optimized (GPU), video transcoding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speed storage</a:t>
                      </a:r>
                      <a:r>
                        <a:rPr lang="en-US" baseline="0" dirty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H1/ 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local storage system, file servers, 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6060012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Easy way to compare instance features 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5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Amazon Machine Image (AMI)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create an EC2 instance using an AMI (template).</a:t>
            </a:r>
          </a:p>
          <a:p>
            <a:endParaRPr lang="en-US" dirty="0"/>
          </a:p>
          <a:p>
            <a:r>
              <a:rPr lang="en-US" dirty="0"/>
              <a:t>An AMI defines the base OS, applications, networking and storage components for an EC2 instance.</a:t>
            </a:r>
          </a:p>
          <a:p>
            <a:endParaRPr lang="en-US" dirty="0"/>
          </a:p>
          <a:p>
            <a:r>
              <a:rPr lang="en-US" dirty="0"/>
              <a:t>AMI sources:</a:t>
            </a:r>
          </a:p>
          <a:p>
            <a:pPr lvl="1"/>
            <a:r>
              <a:rPr lang="en-US" dirty="0"/>
              <a:t>Amazon curated images</a:t>
            </a:r>
          </a:p>
          <a:p>
            <a:pPr lvl="1"/>
            <a:r>
              <a:rPr lang="en-US" dirty="0"/>
              <a:t>Community provided images</a:t>
            </a:r>
          </a:p>
          <a:p>
            <a:pPr lvl="1"/>
            <a:r>
              <a:rPr lang="en-US" dirty="0"/>
              <a:t>Commercial images on the Amazon Marketplace</a:t>
            </a:r>
          </a:p>
          <a:p>
            <a:pPr lvl="1"/>
            <a:r>
              <a:rPr lang="en-US" dirty="0"/>
              <a:t>Your own private images</a:t>
            </a:r>
          </a:p>
          <a:p>
            <a:pPr lvl="1"/>
            <a:endParaRPr lang="en-US" dirty="0"/>
          </a:p>
          <a:p>
            <a:r>
              <a:rPr lang="en-US" dirty="0"/>
              <a:t>AMIs only exist within a </a:t>
            </a:r>
            <a:r>
              <a:rPr lang="en-US" b="1" dirty="0"/>
              <a:t>specific region </a:t>
            </a:r>
            <a:r>
              <a:rPr lang="en-US" dirty="0"/>
              <a:t>(you can copy to other regions if necessary).</a:t>
            </a:r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Block Storage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 that allows you to create disk storage </a:t>
            </a:r>
            <a:r>
              <a:rPr lang="en-US" b="1" dirty="0"/>
              <a:t>volumes</a:t>
            </a:r>
            <a:r>
              <a:rPr lang="en-US" dirty="0"/>
              <a:t> that can be attached to EC2 instances.</a:t>
            </a:r>
          </a:p>
          <a:p>
            <a:pPr lvl="1"/>
            <a:r>
              <a:rPr lang="en-US" dirty="0"/>
              <a:t>A volume is like a hard drive for your instance.</a:t>
            </a:r>
          </a:p>
          <a:p>
            <a:pPr lvl="1"/>
            <a:endParaRPr lang="en-US" dirty="0"/>
          </a:p>
          <a:p>
            <a:r>
              <a:rPr lang="en-US" dirty="0"/>
              <a:t>EBS volumes are </a:t>
            </a:r>
            <a:r>
              <a:rPr lang="en-US" b="1" dirty="0"/>
              <a:t>block storage </a:t>
            </a:r>
            <a:r>
              <a:rPr lang="en-US" dirty="0"/>
              <a:t>and support file systems and databases.</a:t>
            </a:r>
          </a:p>
          <a:p>
            <a:endParaRPr lang="en-US" dirty="0"/>
          </a:p>
          <a:p>
            <a:r>
              <a:rPr lang="en-US" dirty="0"/>
              <a:t>Each volume replicated within the AZ to provide high availability.</a:t>
            </a:r>
          </a:p>
          <a:p>
            <a:pPr lvl="1"/>
            <a:r>
              <a:rPr lang="en-US" dirty="0"/>
              <a:t>Its delivered like a volume from a SAN.</a:t>
            </a:r>
          </a:p>
          <a:p>
            <a:pPr lvl="1"/>
            <a:r>
              <a:rPr lang="en-US" dirty="0"/>
              <a:t>EC2 instance sees it as a physically attached drive.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6040BC-1330-AE4E-99FC-521EB1E8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4234" y="320379"/>
            <a:ext cx="1188540" cy="11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General Purpose SSD </a:t>
            </a:r>
            <a:r>
              <a:rPr lang="en-US" dirty="0"/>
              <a:t>(gp2)</a:t>
            </a:r>
          </a:p>
          <a:p>
            <a:pPr lvl="1"/>
            <a:r>
              <a:rPr lang="en-US" dirty="0"/>
              <a:t>5 9’s availability (99.999%)</a:t>
            </a:r>
          </a:p>
          <a:p>
            <a:pPr lvl="1"/>
            <a:r>
              <a:rPr lang="en-US" dirty="0"/>
              <a:t>3 IOPS per GB, up to 16,000 IOPS/volume</a:t>
            </a:r>
          </a:p>
          <a:p>
            <a:pPr lvl="1"/>
            <a:endParaRPr lang="en-US" dirty="0"/>
          </a:p>
          <a:p>
            <a:r>
              <a:rPr lang="en-US" b="1" dirty="0"/>
              <a:t>Provisioned IOPS SSD </a:t>
            </a:r>
            <a:r>
              <a:rPr lang="en-US" dirty="0"/>
              <a:t>(io1)</a:t>
            </a:r>
          </a:p>
          <a:p>
            <a:pPr lvl="1"/>
            <a:r>
              <a:rPr lang="en-US" dirty="0"/>
              <a:t>Very high IOPS capacity for disk I/O intensive applications requiring &gt; 16,000 IOPS</a:t>
            </a:r>
          </a:p>
          <a:p>
            <a:pPr lvl="1"/>
            <a:endParaRPr lang="en-US" dirty="0"/>
          </a:p>
          <a:p>
            <a:r>
              <a:rPr lang="en-US" b="1" dirty="0"/>
              <a:t>Throughput Optimized HDD </a:t>
            </a:r>
            <a:r>
              <a:rPr lang="en-US" dirty="0"/>
              <a:t>(st1)</a:t>
            </a:r>
            <a:endParaRPr lang="en-US" b="1" dirty="0"/>
          </a:p>
          <a:p>
            <a:pPr lvl="1"/>
            <a:r>
              <a:rPr lang="en-US" dirty="0"/>
              <a:t>Magnetic storage for streaming applications</a:t>
            </a:r>
          </a:p>
          <a:p>
            <a:pPr lvl="1"/>
            <a:endParaRPr lang="en-US" dirty="0"/>
          </a:p>
          <a:p>
            <a:r>
              <a:rPr lang="en-US" b="1" dirty="0"/>
              <a:t>Cold HDD </a:t>
            </a:r>
            <a:r>
              <a:rPr lang="en-US" dirty="0"/>
              <a:t>(sc1)</a:t>
            </a:r>
          </a:p>
          <a:p>
            <a:pPr lvl="1"/>
            <a:r>
              <a:rPr lang="en-US" dirty="0"/>
              <a:t>Cheapest storage designed for infrequently accessed data</a:t>
            </a:r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snapshot</a:t>
            </a:r>
            <a:r>
              <a:rPr lang="en-US" dirty="0"/>
              <a:t> is a point-in-time copy of an EBS volume stored on S3.</a:t>
            </a:r>
          </a:p>
          <a:p>
            <a:endParaRPr lang="en-US" dirty="0"/>
          </a:p>
          <a:p>
            <a:r>
              <a:rPr lang="en-US" dirty="0"/>
              <a:t>Snapshots are incremental, only saving data that changed since the previous snapshot.</a:t>
            </a:r>
          </a:p>
          <a:p>
            <a:endParaRPr lang="en-US" dirty="0"/>
          </a:p>
          <a:p>
            <a:r>
              <a:rPr lang="en-US" dirty="0"/>
              <a:t>You pay for snapshot storage at S3 rates.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Quickly backup data periodically or before making big changes.</a:t>
            </a:r>
          </a:p>
          <a:p>
            <a:pPr lvl="1"/>
            <a:r>
              <a:rPr lang="en-US" dirty="0"/>
              <a:t>Roll back system changes by reverting to previous snapshots.</a:t>
            </a:r>
          </a:p>
          <a:p>
            <a:pPr lvl="1"/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Initial snapshots will take longer.</a:t>
            </a:r>
          </a:p>
          <a:p>
            <a:pPr lvl="1"/>
            <a:r>
              <a:rPr lang="en-US" dirty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Instance store is another data storage option for EC2 instances.</a:t>
            </a:r>
          </a:p>
          <a:p>
            <a:pPr lvl="1"/>
            <a:r>
              <a:rPr lang="en-US" dirty="0"/>
              <a:t>The original storage option!</a:t>
            </a:r>
          </a:p>
          <a:p>
            <a:pPr lvl="1"/>
            <a:endParaRPr lang="en-US" dirty="0"/>
          </a:p>
          <a:p>
            <a:r>
              <a:rPr lang="en-US" dirty="0"/>
              <a:t>Instance data is stored on a physical hard drive attached to the host server versus a networked volume.</a:t>
            </a:r>
          </a:p>
          <a:p>
            <a:endParaRPr lang="en-US" dirty="0"/>
          </a:p>
          <a:p>
            <a:r>
              <a:rPr lang="en-US" dirty="0"/>
              <a:t>The storage is </a:t>
            </a:r>
            <a:r>
              <a:rPr lang="en-US" b="1" dirty="0"/>
              <a:t>ephemeral</a:t>
            </a:r>
            <a:r>
              <a:rPr lang="en-US" dirty="0"/>
              <a:t>, if the instance is stopped the data is gone forever.</a:t>
            </a:r>
          </a:p>
          <a:p>
            <a:pPr lvl="1"/>
            <a:r>
              <a:rPr lang="en-US" dirty="0"/>
              <a:t>You can still reboot the instance without losing data though.</a:t>
            </a:r>
          </a:p>
          <a:p>
            <a:pPr lvl="1"/>
            <a:endParaRPr lang="en-US" dirty="0"/>
          </a:p>
          <a:p>
            <a:r>
              <a:rPr lang="en-US" dirty="0"/>
              <a:t>Why ephemeral storage?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69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76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Security groups provide a security layer around EC2 instances.</a:t>
            </a:r>
          </a:p>
          <a:p>
            <a:pPr lvl="1"/>
            <a:r>
              <a:rPr lang="en-US" dirty="0"/>
              <a:t>Define a set of IP addresses and protocols that can send data to and from servers.</a:t>
            </a:r>
          </a:p>
          <a:p>
            <a:pPr lvl="1"/>
            <a:r>
              <a:rPr lang="en-US" dirty="0"/>
              <a:t>It’s like a basic layer-4 firewall system.</a:t>
            </a:r>
          </a:p>
          <a:p>
            <a:pPr lvl="1"/>
            <a:endParaRPr lang="en-US" dirty="0"/>
          </a:p>
          <a:p>
            <a:r>
              <a:rPr lang="en-US" dirty="0"/>
              <a:t>Default security group</a:t>
            </a:r>
          </a:p>
          <a:p>
            <a:pPr lvl="1"/>
            <a:r>
              <a:rPr lang="en-US" dirty="0"/>
              <a:t>All inbound traffic is blocked.</a:t>
            </a:r>
          </a:p>
          <a:p>
            <a:pPr lvl="1"/>
            <a:r>
              <a:rPr lang="en-US" dirty="0"/>
              <a:t>All outbound traffic is allowed.</a:t>
            </a:r>
          </a:p>
          <a:p>
            <a:pPr lvl="1"/>
            <a:endParaRPr lang="en-US" dirty="0"/>
          </a:p>
          <a:p>
            <a:r>
              <a:rPr lang="en-US" dirty="0"/>
              <a:t>Security groups are </a:t>
            </a:r>
            <a:r>
              <a:rPr lang="en-US" b="1" u="sng" dirty="0" err="1"/>
              <a:t>stateful</a:t>
            </a:r>
            <a:r>
              <a:rPr lang="en-US" dirty="0"/>
              <a:t> meaning that responses from allowed connections are valid.</a:t>
            </a:r>
          </a:p>
          <a:p>
            <a:pPr lvl="1"/>
            <a:r>
              <a:rPr lang="en-US" dirty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Security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Security Group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Instance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0.0.0.0/0 represents “everywhere”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80 from 0.0.0.0/0</a:t>
            </a:r>
          </a:p>
          <a:p>
            <a:r>
              <a:rPr lang="en-US" sz="1000" dirty="0"/>
              <a:t>Incoming port 443 from 0.0.0.0/0</a:t>
            </a:r>
          </a:p>
          <a:p>
            <a:r>
              <a:rPr lang="en-US" sz="1000" dirty="0"/>
              <a:t>Outgoing any to 0.0.0.0/0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3306 from Web SG</a:t>
            </a:r>
          </a:p>
          <a:p>
            <a:r>
              <a:rPr lang="en-US" sz="1000" dirty="0"/>
              <a:t>Incoming port 22 from Web SG</a:t>
            </a:r>
          </a:p>
          <a:p>
            <a:r>
              <a:rPr lang="en-US" sz="1000" dirty="0"/>
              <a:t>Outgoing port 80 to Web SG</a:t>
            </a:r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Placement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9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set of EC2 instances placed together in a single AZ to improve network performance.</a:t>
            </a:r>
          </a:p>
          <a:p>
            <a:endParaRPr lang="en-US" dirty="0"/>
          </a:p>
          <a:p>
            <a:pPr lvl="1"/>
            <a:r>
              <a:rPr lang="en-US" dirty="0"/>
              <a:t>Very low latency 10Gbps network access.</a:t>
            </a:r>
          </a:p>
          <a:p>
            <a:pPr lvl="1"/>
            <a:r>
              <a:rPr lang="en-US" dirty="0"/>
              <a:t>Only supports certain types of instances.</a:t>
            </a:r>
          </a:p>
          <a:p>
            <a:pPr lvl="1"/>
            <a:r>
              <a:rPr lang="en-US" dirty="0"/>
              <a:t>Instances in a placement group should be similar type.</a:t>
            </a:r>
          </a:p>
          <a:p>
            <a:pPr lvl="1"/>
            <a:endParaRPr lang="en-US" dirty="0"/>
          </a:p>
          <a:p>
            <a:r>
              <a:rPr lang="en-US" dirty="0"/>
              <a:t>Need to define a placement group before launching instances into it.</a:t>
            </a:r>
          </a:p>
          <a:p>
            <a:pPr lvl="1"/>
            <a:r>
              <a:rPr lang="en-US" dirty="0"/>
              <a:t>Cannot move existing instances into group.</a:t>
            </a:r>
          </a:p>
          <a:p>
            <a:pPr lvl="1"/>
            <a:r>
              <a:rPr lang="en-US" dirty="0"/>
              <a:t>Cannot merge placement groups.</a:t>
            </a:r>
          </a:p>
          <a:p>
            <a:pPr lvl="1"/>
            <a:endParaRPr lang="en-US" dirty="0"/>
          </a:p>
          <a:p>
            <a:r>
              <a:rPr lang="en-US" dirty="0"/>
              <a:t>Use-cases: </a:t>
            </a:r>
            <a:r>
              <a:rPr lang="en-US" dirty="0" err="1"/>
              <a:t>Sharded</a:t>
            </a:r>
            <a:r>
              <a:rPr lang="en-US" dirty="0"/>
              <a:t> </a:t>
            </a:r>
            <a:r>
              <a:rPr lang="en-US" dirty="0" err="1"/>
              <a:t>NoSQL</a:t>
            </a:r>
            <a:r>
              <a:rPr lang="en-US" dirty="0"/>
              <a:t> databases, </a:t>
            </a:r>
            <a:r>
              <a:rPr lang="en-US" dirty="0" err="1"/>
              <a:t>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8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3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Launch a new EC2 instance</a:t>
            </a:r>
          </a:p>
          <a:p>
            <a:pPr lvl="1"/>
            <a:r>
              <a:rPr lang="en-US" dirty="0"/>
              <a:t>Select an Amazon Linux AMI</a:t>
            </a:r>
          </a:p>
          <a:p>
            <a:pPr lvl="1"/>
            <a:r>
              <a:rPr lang="en-US" dirty="0"/>
              <a:t>Choose an instance type</a:t>
            </a:r>
          </a:p>
          <a:p>
            <a:pPr lvl="1"/>
            <a:r>
              <a:rPr lang="en-US" dirty="0"/>
              <a:t>Add/modify storage</a:t>
            </a:r>
          </a:p>
          <a:p>
            <a:pPr lvl="1"/>
            <a:r>
              <a:rPr lang="en-US" dirty="0"/>
              <a:t>Tag instance</a:t>
            </a:r>
          </a:p>
          <a:p>
            <a:pPr lvl="1"/>
            <a:endParaRPr lang="en-US" dirty="0"/>
          </a:p>
          <a:p>
            <a:r>
              <a:rPr lang="en-US" dirty="0"/>
              <a:t>Log into EC2 instance</a:t>
            </a:r>
          </a:p>
          <a:p>
            <a:pPr lvl="1"/>
            <a:r>
              <a:rPr lang="en-US" dirty="0"/>
              <a:t>Add a new security group (webservers)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ssh</a:t>
            </a:r>
            <a:r>
              <a:rPr lang="en-US" dirty="0"/>
              <a:t> port is open in SG</a:t>
            </a:r>
          </a:p>
          <a:p>
            <a:pPr lvl="1"/>
            <a:r>
              <a:rPr lang="en-US" dirty="0"/>
              <a:t>Update server packages</a:t>
            </a:r>
          </a:p>
          <a:p>
            <a:pPr lvl="1"/>
            <a:r>
              <a:rPr lang="en-US" dirty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curl http://instance-data/latest/meta-data/</a:t>
            </a:r>
          </a:p>
          <a:p>
            <a:pPr lvl="1"/>
            <a:r>
              <a:rPr lang="en-US" dirty="0"/>
              <a:t>Show AWS CLI (</a:t>
            </a:r>
            <a:r>
              <a:rPr lang="en-US" dirty="0" err="1"/>
              <a:t>aws</a:t>
            </a:r>
            <a:r>
              <a:rPr lang="en-US" dirty="0"/>
              <a:t> help)</a:t>
            </a:r>
          </a:p>
          <a:p>
            <a:pPr lvl="1"/>
            <a:endParaRPr lang="en-US" dirty="0"/>
          </a:p>
          <a:p>
            <a:r>
              <a:rPr lang="en-US" dirty="0"/>
              <a:t>Snapshot instance volume</a:t>
            </a:r>
          </a:p>
          <a:p>
            <a:r>
              <a:rPr lang="en-US" dirty="0"/>
              <a:t>Create AMI from instance</a:t>
            </a:r>
          </a:p>
          <a:p>
            <a:r>
              <a:rPr lang="en-US" dirty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4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7696</TotalTime>
  <Words>2846</Words>
  <Application>Microsoft Macintosh PowerPoint</Application>
  <PresentationFormat>On-screen Show (4:3)</PresentationFormat>
  <Paragraphs>486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DevOps &amp; Cloud Infrastructure SEIS 665 Virtualization &amp; AWS</vt:lpstr>
      <vt:lpstr>Agenda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Classes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EC2 User Data</vt:lpstr>
      <vt:lpstr>EC2 User Data</vt:lpstr>
      <vt:lpstr>Security Groups</vt:lpstr>
      <vt:lpstr>Security Groups</vt:lpstr>
      <vt:lpstr>EC2 Placement Groups</vt:lpstr>
      <vt:lpstr>EC2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138</cp:revision>
  <cp:lastPrinted>2016-08-08T03:31:15Z</cp:lastPrinted>
  <dcterms:created xsi:type="dcterms:W3CDTF">2016-04-02T16:28:50Z</dcterms:created>
  <dcterms:modified xsi:type="dcterms:W3CDTF">2019-07-06T02:00:55Z</dcterms:modified>
</cp:coreProperties>
</file>